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97" r:id="rId4"/>
    <p:sldId id="273" r:id="rId5"/>
    <p:sldId id="274" r:id="rId6"/>
    <p:sldId id="283" r:id="rId7"/>
    <p:sldId id="292" r:id="rId8"/>
    <p:sldId id="293" r:id="rId9"/>
    <p:sldId id="294" r:id="rId10"/>
    <p:sldId id="295" r:id="rId11"/>
    <p:sldId id="299" r:id="rId12"/>
    <p:sldId id="285" r:id="rId13"/>
  </p:sldIdLst>
  <p:sldSz cx="9144000" cy="5143500" type="screen16x9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GO5 - VERBROUCK Yolène" initials="YV" lastIdx="1" clrIdx="0"/>
  <p:cmAuthor id="1" name="DGO5-GIGOT Laetitia" initials="LG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1F13"/>
    <a:srgbClr val="EE7219"/>
    <a:srgbClr val="7AB929"/>
    <a:srgbClr val="0071B9"/>
    <a:srgbClr val="F9B000"/>
    <a:srgbClr val="A10E2F"/>
    <a:srgbClr val="002D5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 snapToGrid="0" snapToObjects="1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9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168" y="-8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ICOT Arnaud" userId="2b5c64dc-c041-41bd-9853-97ae86aa2809" providerId="ADAL" clId="{431C5CAD-4E43-4C73-8059-ADC1B7FE383F}"/>
    <pc:docChg chg="modSld">
      <pc:chgData name="DRICOT Arnaud" userId="2b5c64dc-c041-41bd-9853-97ae86aa2809" providerId="ADAL" clId="{431C5CAD-4E43-4C73-8059-ADC1B7FE383F}" dt="2024-02-07T12:53:04.593" v="0" actId="20577"/>
      <pc:docMkLst>
        <pc:docMk/>
      </pc:docMkLst>
      <pc:sldChg chg="modSp mod">
        <pc:chgData name="DRICOT Arnaud" userId="2b5c64dc-c041-41bd-9853-97ae86aa2809" providerId="ADAL" clId="{431C5CAD-4E43-4C73-8059-ADC1B7FE383F}" dt="2024-02-07T12:53:04.593" v="0" actId="20577"/>
        <pc:sldMkLst>
          <pc:docMk/>
          <pc:sldMk cId="0" sldId="283"/>
        </pc:sldMkLst>
        <pc:spChg chg="mod">
          <ac:chgData name="DRICOT Arnaud" userId="2b5c64dc-c041-41bd-9853-97ae86aa2809" providerId="ADAL" clId="{431C5CAD-4E43-4C73-8059-ADC1B7FE383F}" dt="2024-02-07T12:53:04.593" v="0" actId="20577"/>
          <ac:spMkLst>
            <pc:docMk/>
            <pc:sldMk cId="0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B9C5-6B19-4C9D-91DA-2371A4B030CA}" type="datetimeFigureOut">
              <a:rPr lang="fr-BE" smtClean="0"/>
              <a:pPr/>
              <a:t>07-02-24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C01A4-5159-4797-8CA2-299CED87B6D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072F-D32E-4A86-A24B-7268BBA14B1C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E38A2-DBD1-4A07-92B6-CFACCD044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23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Attention, bien enregistrer toutes les 30 min le formulaire car coupure toutes les 30 minutes.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E38A2-DBD1-4A07-92B6-CFACCD0442A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13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Guide d’utilisation de mon espace sur le portail action sociale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E38A2-DBD1-4A07-92B6-CFACCD0442A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6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000" cy="2170115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E41F1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07/02/2024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07/02/2024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000"/>
            <a:ext cx="1493008" cy="900000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07/02/2024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E41F13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>
                <a:solidFill>
                  <a:srgbClr val="E41F13"/>
                </a:solidFill>
                <a:effectLst/>
                <a:latin typeface="Arial"/>
                <a:ea typeface="ＭＳ Ｐゴシック" charset="0"/>
                <a:cs typeface="Arial"/>
              </a:rPr>
              <a:t>intérieur action sociale</a:t>
            </a:r>
            <a:r>
              <a:rPr lang="fr-FR" sz="1200" b="1" dirty="0">
                <a:solidFill>
                  <a:srgbClr val="E41F13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E41F1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E41F1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ation.social@spw.wallonie.be" TargetMode="External"/><Relationship Id="rId2" Type="http://schemas.openxmlformats.org/officeDocument/2006/relationships/hyperlink" Target="http://actionsociale.wallonie.be/integ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ideenligne@wallonie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ctionsociale.wallonie.be/integr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onie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5067" y="2880000"/>
            <a:ext cx="7677875" cy="15444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Appel à projets Initiatives locales d’Intégration des personnes étrangères</a:t>
            </a:r>
            <a:br>
              <a:rPr lang="fr-FR" dirty="0"/>
            </a:br>
            <a:r>
              <a:rPr lang="fr-F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778CD68-8EE1-4F4E-16F6-7A88A3ACB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343" y="600293"/>
            <a:ext cx="8643907" cy="3827245"/>
          </a:xfrm>
        </p:spPr>
      </p:pic>
    </p:spTree>
    <p:extLst>
      <p:ext uri="{BB962C8B-B14F-4D97-AF65-F5344CB8AC3E}">
        <p14:creationId xmlns:p14="http://schemas.microsoft.com/office/powerpoint/2010/main" val="190586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AB60419-5DDD-0592-2827-37C60427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5" y="691035"/>
            <a:ext cx="8732172" cy="38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Merci de votre 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fr-BE" sz="1800" dirty="0"/>
          </a:p>
          <a:p>
            <a:pPr>
              <a:buNone/>
            </a:pPr>
            <a:r>
              <a:rPr lang="fr-BE" sz="1800" dirty="0"/>
              <a:t>Pour toute question (sauf techniques liées au formulaire)</a:t>
            </a:r>
          </a:p>
          <a:p>
            <a:pPr>
              <a:buNone/>
            </a:pPr>
            <a:endParaRPr lang="fr-BE" sz="1800" dirty="0"/>
          </a:p>
          <a:p>
            <a:pPr>
              <a:buNone/>
            </a:pPr>
            <a:r>
              <a:rPr lang="fr-BE" sz="1800" dirty="0"/>
              <a:t>Cf. </a:t>
            </a:r>
            <a:r>
              <a:rPr lang="fr-FR" sz="1800" dirty="0"/>
              <a:t>(</a:t>
            </a:r>
            <a:r>
              <a:rPr lang="fr-FR" sz="1800" dirty="0">
                <a:hlinkClick r:id="rId2"/>
              </a:rPr>
              <a:t>http://actionsociale.wallonie.be/integration</a:t>
            </a:r>
            <a:r>
              <a:rPr lang="fr-FR" sz="1800" dirty="0"/>
              <a:t>  </a:t>
            </a: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fr-FR" sz="1800" dirty="0"/>
              <a:t>ILI/documents téléchargeables</a:t>
            </a:r>
          </a:p>
          <a:p>
            <a:pPr>
              <a:buNone/>
            </a:pPr>
            <a:endParaRPr lang="fr-BE" sz="1800" dirty="0"/>
          </a:p>
          <a:p>
            <a:pPr>
              <a:buNone/>
            </a:pPr>
            <a:r>
              <a:rPr lang="fr-BE" sz="1800" dirty="0"/>
              <a:t>Ou @ </a:t>
            </a:r>
            <a:r>
              <a:rPr lang="fr-BE" sz="1800" dirty="0">
                <a:hlinkClick r:id="rId3"/>
              </a:rPr>
              <a:t>integration.social@spw.wallonie.be</a:t>
            </a:r>
            <a:endParaRPr lang="fr-BE" sz="1800" dirty="0"/>
          </a:p>
          <a:p>
            <a:pPr>
              <a:buNone/>
            </a:pPr>
            <a:endParaRPr lang="fr-BE" sz="1800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toute question technique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HELPDESK : Tel : 078 79 01 02 / Mail : </a:t>
            </a:r>
            <a:r>
              <a:rPr lang="fr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mailto:aideenligne@wallonie.be"/>
              </a:rPr>
              <a:t>aideenligne@wallonie.be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BE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Recevabilité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30"/>
            <a:ext cx="7868120" cy="3364770"/>
          </a:xfrm>
        </p:spPr>
        <p:txBody>
          <a:bodyPr anchor="ctr">
            <a:normAutofit lnSpcReduction="1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endParaRPr lang="fr-BE" sz="1800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r-BE" sz="1900" dirty="0"/>
              <a:t>Seuls les opérateurs déjà retenus dans l’appel à projets ILI 2022-2023 peuvent candidater;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r-FR" sz="1900" dirty="0"/>
              <a:t>être réceptionnés dans le délai fixé </a:t>
            </a:r>
            <a:r>
              <a:rPr lang="fr-FR" sz="1900" b="1" dirty="0"/>
              <a:t>(15 février 2024)</a:t>
            </a:r>
            <a:endParaRPr lang="fr-BE" sz="1900" b="1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r-FR" sz="1900" dirty="0"/>
              <a:t>disposer d’un compte bancaire ouvert à son nom</a:t>
            </a: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fr-FR" sz="1900" dirty="0"/>
              <a:t>NB: en cas de modification de compte bancaire, il convient de l’indiquer dans le formulaire et d’envoyer un RIB à integration.social@spw.wallonie.be</a:t>
            </a:r>
            <a:endParaRPr lang="fr-BE" sz="1900" dirty="0"/>
          </a:p>
          <a:p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Recevabilité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30"/>
            <a:ext cx="7868120" cy="3364770"/>
          </a:xfrm>
        </p:spPr>
        <p:txBody>
          <a:bodyPr anchor="ctr"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dirty="0"/>
              <a:t>Ne pas concerner un axe qui fait déjà l’objet d’un agrément en tant qu’initiative locale d’intégration</a:t>
            </a:r>
          </a:p>
          <a:p>
            <a:pPr marL="0" indent="0">
              <a:buNone/>
            </a:pPr>
            <a:r>
              <a:rPr lang="fr-BE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Même si une procédure est en cours, il est préférable de candidater à l’AAP ILI. </a:t>
            </a:r>
          </a:p>
          <a:p>
            <a:pPr marL="0" indent="0">
              <a:buNone/>
            </a:pPr>
            <a:endParaRPr lang="fr-BE" sz="11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BE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Les demandes d’agrément sont analysées le plus rapidement possible. </a:t>
            </a:r>
          </a:p>
          <a:p>
            <a:pPr marL="0" indent="0">
              <a:buNone/>
            </a:pPr>
            <a:r>
              <a:rPr lang="fr-BE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1° Agrément avant AAP ILI : </a:t>
            </a:r>
          </a:p>
          <a:p>
            <a:pPr marL="0" indent="0">
              <a:buNone/>
            </a:pPr>
            <a:r>
              <a:rPr lang="fr-BE" sz="1100" dirty="0">
                <a:latin typeface="Century Gothic" panose="020B0502020202020204" pitchFamily="34" charset="0"/>
              </a:rPr>
              <a:t>- A</a:t>
            </a:r>
            <a:r>
              <a:rPr lang="fr-BE" sz="1100" b="0" i="0" u="none" strike="noStrike" baseline="0" dirty="0">
                <a:latin typeface="Century Gothic" panose="020B0502020202020204" pitchFamily="34" charset="0"/>
              </a:rPr>
              <a:t>grément octroyé: la candidature dans l’appel à projets ILI est caduque et les règles d’application pour les ILI agréées sont appliquées. </a:t>
            </a:r>
          </a:p>
          <a:p>
            <a:pPr marL="0" indent="0">
              <a:buNone/>
            </a:pPr>
            <a:r>
              <a:rPr lang="fr-BE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- Agrément </a:t>
            </a:r>
            <a:r>
              <a:rPr lang="fr-BE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refusé: l’opérateur est reversé dans AAP ILI sauf si l’inspection a mis en évidence qu’une condition de l’AAP ILI n’est pas respectée. </a:t>
            </a:r>
            <a:endParaRPr lang="fr-BE" sz="1100" b="0" i="0" u="none" strike="noStrike" baseline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1100" b="0" i="0" u="none" strike="noStrike" baseline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BE" sz="1100" dirty="0">
                <a:latin typeface="Century Gothic" panose="020B0502020202020204" pitchFamily="34" charset="0"/>
              </a:rPr>
              <a:t>2° Agrément après AAP ILI:</a:t>
            </a:r>
          </a:p>
          <a:p>
            <a:pPr marL="0" indent="0">
              <a:buNone/>
            </a:pPr>
            <a:r>
              <a:rPr lang="fr-BE" sz="1100" dirty="0">
                <a:latin typeface="Century Gothic" panose="020B0502020202020204" pitchFamily="34" charset="0"/>
              </a:rPr>
              <a:t>S</a:t>
            </a:r>
            <a:r>
              <a:rPr lang="fr-BE" sz="1100" b="0" i="0" u="none" strike="noStrike" baseline="0" dirty="0">
                <a:latin typeface="Century Gothic" panose="020B0502020202020204" pitchFamily="34" charset="0"/>
              </a:rPr>
              <a:t>i les crédits budgétaires le permettent, les règles d’application pour les ILI agréées sont appliquées et la subvention déjà perçue dans le cadre de l’AAP ILI est déduite. </a:t>
            </a:r>
            <a:endParaRPr lang="fr-BE" sz="11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891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Utilisation subvention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700" dirty="0"/>
              <a:t>Le subside est accordé pour l’année civile 2024 ou en décalage de période pour autant que les activités aient été réalisées conformément à la demande et retenues dans l’arrêté de subvention 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(cette condition s’applique tant pour les activités réalisées durant les années 2022 et 2023 que pour les activités qui seront financées en 2024)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fr-FR" sz="1700" dirty="0">
              <a:highlight>
                <a:srgbClr val="FFFF00"/>
              </a:highlight>
            </a:endParaRPr>
          </a:p>
          <a:p>
            <a:r>
              <a:rPr lang="fr-FR" sz="1700" dirty="0"/>
              <a:t>Le subside est destiné à couvrir des frais de fonctionnement et de personnel liés à la mise en œuvre du projet, à l’exclusion des frais de matériel durable (mobilier, ordinateurs,…) ou d’acquisition et d’aménagement de locaux. </a:t>
            </a:r>
            <a:endParaRPr lang="fr-BE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Octroi subvention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063230"/>
            <a:ext cx="7868120" cy="336477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1800" dirty="0"/>
              <a:t>Le subside annuel est versé en deux tranches: </a:t>
            </a:r>
          </a:p>
          <a:p>
            <a:pPr lvl="0">
              <a:buFont typeface="Arial" pitchFamily="34" charset="0"/>
              <a:buChar char="•"/>
            </a:pPr>
            <a:r>
              <a:rPr lang="fr-FR" sz="1800" dirty="0"/>
              <a:t>avance de 85% </a:t>
            </a:r>
          </a:p>
          <a:p>
            <a:pPr lvl="0">
              <a:buFont typeface="Arial" pitchFamily="34" charset="0"/>
              <a:buChar char="•"/>
            </a:pPr>
            <a:r>
              <a:rPr lang="fr-FR" sz="1800" dirty="0"/>
              <a:t>solde après présentation, vérification et validation par l’Administration du dossier justificatif des dépenses accompagné du rapport d’activités </a:t>
            </a:r>
          </a:p>
          <a:p>
            <a:pPr lvl="0">
              <a:buNone/>
            </a:pPr>
            <a:endParaRPr lang="fr-FR" sz="1800" dirty="0"/>
          </a:p>
          <a:p>
            <a:pPr lvl="0">
              <a:buNone/>
            </a:pPr>
            <a:r>
              <a:rPr lang="fr-FR" sz="1800" dirty="0"/>
              <a:t>			voir modalités inscrites dans l’arrêté de subvention</a:t>
            </a:r>
          </a:p>
          <a:p>
            <a:pPr lvl="0">
              <a:buNone/>
            </a:pPr>
            <a:endParaRPr lang="fr-FR" sz="1800" dirty="0"/>
          </a:p>
          <a:p>
            <a:pPr lvl="0">
              <a:buNone/>
            </a:pPr>
            <a:r>
              <a:rPr lang="fr-FR" sz="1800" dirty="0"/>
              <a:t>			voir la note sur les dépenses éligibles 					</a:t>
            </a:r>
            <a:r>
              <a:rPr lang="fr-FR" sz="1800" dirty="0">
                <a:hlinkClick r:id="rId2"/>
              </a:rPr>
              <a:t>http://actionsociale.wallonie.be/integration</a:t>
            </a:r>
            <a:r>
              <a:rPr lang="fr-FR" sz="1800" dirty="0"/>
              <a:t>  ILI/documents 	téléchargeables</a:t>
            </a:r>
          </a:p>
          <a:p>
            <a:pPr lvl="0">
              <a:buNone/>
            </a:pPr>
            <a:endParaRPr lang="fr-FR" dirty="0"/>
          </a:p>
          <a:p>
            <a:endParaRPr lang="fr-BE" dirty="0"/>
          </a:p>
        </p:txBody>
      </p:sp>
      <p:sp>
        <p:nvSpPr>
          <p:cNvPr id="4" name="Flèche droite 3"/>
          <p:cNvSpPr/>
          <p:nvPr/>
        </p:nvSpPr>
        <p:spPr>
          <a:xfrm>
            <a:off x="846282" y="3344326"/>
            <a:ext cx="584200" cy="245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4"/>
          <p:cNvSpPr/>
          <p:nvPr/>
        </p:nvSpPr>
        <p:spPr>
          <a:xfrm>
            <a:off x="846282" y="2745615"/>
            <a:ext cx="584200" cy="245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ligne sur </a:t>
            </a:r>
            <a:r>
              <a:rPr lang="fr-BE" dirty="0">
                <a:hlinkClick r:id="rId3"/>
              </a:rPr>
              <a:t>www.wallonie.be</a:t>
            </a:r>
            <a:r>
              <a:rPr lang="fr-BE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1800" dirty="0"/>
              <a:t>Demande de subvention à introduire pour le </a:t>
            </a:r>
            <a:r>
              <a:rPr lang="fr-BE" sz="1800" b="1" dirty="0"/>
              <a:t>15 février 2024 </a:t>
            </a:r>
            <a:r>
              <a:rPr lang="fr-BE" sz="1800" dirty="0"/>
              <a:t>au plus tard.</a:t>
            </a:r>
          </a:p>
          <a:p>
            <a:pPr marL="0" indent="0">
              <a:buNone/>
            </a:pPr>
            <a:endParaRPr lang="fr-BE" sz="1800" dirty="0"/>
          </a:p>
          <a:p>
            <a:pPr>
              <a:buNone/>
            </a:pPr>
            <a:r>
              <a:rPr lang="fr-BE" sz="1800" dirty="0"/>
              <a:t>Si le projet est retenu :</a:t>
            </a:r>
          </a:p>
          <a:p>
            <a:pPr>
              <a:buFont typeface="Arial" pitchFamily="34" charset="0"/>
              <a:buChar char="•"/>
            </a:pPr>
            <a:r>
              <a:rPr lang="fr-BE" sz="1800" dirty="0"/>
              <a:t>formulaire d’évaluation des activités (voir arrêté de subvention)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eau, texte, capture d’écran&#10;&#10;Description générée automatiquement">
            <a:extLst>
              <a:ext uri="{FF2B5EF4-FFF2-40B4-BE49-F238E27FC236}">
                <a16:creationId xmlns:a16="http://schemas.microsoft.com/office/drawing/2014/main" id="{1B10A9C9-FBC4-7C6B-719C-BD771D3CC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08" y="523511"/>
            <a:ext cx="8432025" cy="3904027"/>
          </a:xfrm>
        </p:spPr>
      </p:pic>
    </p:spTree>
    <p:extLst>
      <p:ext uri="{BB962C8B-B14F-4D97-AF65-F5344CB8AC3E}">
        <p14:creationId xmlns:p14="http://schemas.microsoft.com/office/powerpoint/2010/main" val="310242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capture d’écran, eau, Site web&#10;&#10;Description générée automatiquement">
            <a:extLst>
              <a:ext uri="{FF2B5EF4-FFF2-40B4-BE49-F238E27FC236}">
                <a16:creationId xmlns:a16="http://schemas.microsoft.com/office/drawing/2014/main" id="{27291A7B-8052-376B-1522-7CFE09891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195" y="830638"/>
            <a:ext cx="7817770" cy="3596900"/>
          </a:xfrm>
        </p:spPr>
      </p:pic>
    </p:spTree>
    <p:extLst>
      <p:ext uri="{BB962C8B-B14F-4D97-AF65-F5344CB8AC3E}">
        <p14:creationId xmlns:p14="http://schemas.microsoft.com/office/powerpoint/2010/main" val="19538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976F22CA-E9A5-27EC-462A-3630070F2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860" y="893460"/>
            <a:ext cx="7560224" cy="3534078"/>
          </a:xfrm>
        </p:spPr>
      </p:pic>
    </p:spTree>
    <p:extLst>
      <p:ext uri="{BB962C8B-B14F-4D97-AF65-F5344CB8AC3E}">
        <p14:creationId xmlns:p14="http://schemas.microsoft.com/office/powerpoint/2010/main" val="2969905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514</Words>
  <Application>Microsoft Office PowerPoint</Application>
  <PresentationFormat>Affichage à l'écran (16:9)</PresentationFormat>
  <Paragraphs>49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Thème Office</vt:lpstr>
      <vt:lpstr>Appel à projets Initiatives locales d’Intégration des personnes étrangères 2024</vt:lpstr>
      <vt:lpstr>Recevabilité</vt:lpstr>
      <vt:lpstr>Recevabilité</vt:lpstr>
      <vt:lpstr>Utilisation subvention</vt:lpstr>
      <vt:lpstr>Octroi subvention</vt:lpstr>
      <vt:lpstr>En ligne sur www.wallonie.be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DRICOT Arnaud</cp:lastModifiedBy>
  <cp:revision>115</cp:revision>
  <dcterms:created xsi:type="dcterms:W3CDTF">2017-06-20T09:48:45Z</dcterms:created>
  <dcterms:modified xsi:type="dcterms:W3CDTF">2024-02-07T12:53:13Z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2021-11-17T13:10:28Z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eb46eb42-b358-4fdb-b7f4-57c4e094cae4</vt:lpwstr>
  </property>
  <property fmtid="{D5CDD505-2E9C-101B-9397-08002B2CF9AE}" pid="8" name="MSIP_Label_97a477d1-147d-4e34-b5e3-7b26d2f44870_ContentBits">
    <vt:lpwstr>0</vt:lpwstr>
  </property>
</Properties>
</file>